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4" r:id="rId3"/>
    <p:sldId id="265" r:id="rId4"/>
    <p:sldId id="266" r:id="rId5"/>
    <p:sldId id="261" r:id="rId6"/>
    <p:sldId id="259" r:id="rId7"/>
    <p:sldId id="258" r:id="rId8"/>
    <p:sldId id="260" r:id="rId9"/>
    <p:sldId id="257" r:id="rId10"/>
    <p:sldId id="272" r:id="rId11"/>
    <p:sldId id="273" r:id="rId12"/>
    <p:sldId id="274" r:id="rId13"/>
    <p:sldId id="275" r:id="rId14"/>
    <p:sldId id="267" r:id="rId15"/>
    <p:sldId id="262" r:id="rId16"/>
    <p:sldId id="263" r:id="rId17"/>
    <p:sldId id="269" r:id="rId18"/>
    <p:sldId id="268" r:id="rId19"/>
    <p:sldId id="270" r:id="rId20"/>
    <p:sldId id="276" r:id="rId21"/>
    <p:sldId id="278" r:id="rId22"/>
    <p:sldId id="277" r:id="rId23"/>
    <p:sldId id="27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2881" autoAdjust="0"/>
  </p:normalViewPr>
  <p:slideViewPr>
    <p:cSldViewPr snapToGrid="0" showGuides="1">
      <p:cViewPr varScale="1">
        <p:scale>
          <a:sx n="69" d="100"/>
          <a:sy n="69" d="100"/>
        </p:scale>
        <p:origin x="2112" y="28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Ускорение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Sheet1!$E$5:$E$54</c:f>
              <c:numCache>
                <c:formatCode>General</c:formatCode>
                <c:ptCount val="50"/>
                <c:pt idx="0">
                  <c:v>1</c:v>
                </c:pt>
                <c:pt idx="1">
                  <c:v>1.9611650485436893</c:v>
                </c:pt>
                <c:pt idx="2">
                  <c:v>2.8584905660377355</c:v>
                </c:pt>
                <c:pt idx="3">
                  <c:v>3.6727272727272728</c:v>
                </c:pt>
                <c:pt idx="4">
                  <c:v>4.3913043478260869</c:v>
                </c:pt>
                <c:pt idx="5">
                  <c:v>5.0082644628099171</c:v>
                </c:pt>
                <c:pt idx="6">
                  <c:v>5.5234375</c:v>
                </c:pt>
                <c:pt idx="7">
                  <c:v>5.9411764705882355</c:v>
                </c:pt>
                <c:pt idx="8">
                  <c:v>6.2689655172413792</c:v>
                </c:pt>
                <c:pt idx="9">
                  <c:v>6.5161290322580649</c:v>
                </c:pt>
                <c:pt idx="10">
                  <c:v>6.6927710843373491</c:v>
                </c:pt>
                <c:pt idx="11">
                  <c:v>6.8089887640449431</c:v>
                </c:pt>
                <c:pt idx="12">
                  <c:v>6.8743455497382193</c:v>
                </c:pt>
                <c:pt idx="13">
                  <c:v>6.897560975609756</c:v>
                </c:pt>
                <c:pt idx="14">
                  <c:v>6.8863636363636358</c:v>
                </c:pt>
                <c:pt idx="15">
                  <c:v>6.8474576271186445</c:v>
                </c:pt>
                <c:pt idx="16">
                  <c:v>6.7865612648221338</c:v>
                </c:pt>
                <c:pt idx="17">
                  <c:v>6.7084870848708489</c:v>
                </c:pt>
                <c:pt idx="18">
                  <c:v>6.6172413793103448</c:v>
                </c:pt>
                <c:pt idx="19">
                  <c:v>6.5161290322580649</c:v>
                </c:pt>
                <c:pt idx="20">
                  <c:v>6.4078549848942599</c:v>
                </c:pt>
                <c:pt idx="21">
                  <c:v>6.2946175637393766</c:v>
                </c:pt>
                <c:pt idx="22">
                  <c:v>6.1781914893617014</c:v>
                </c:pt>
                <c:pt idx="23">
                  <c:v>6.06</c:v>
                </c:pt>
                <c:pt idx="24">
                  <c:v>5.9411764705882355</c:v>
                </c:pt>
                <c:pt idx="25">
                  <c:v>5.8226164079822613</c:v>
                </c:pt>
                <c:pt idx="26">
                  <c:v>5.7050209205020925</c:v>
                </c:pt>
                <c:pt idx="27">
                  <c:v>5.5889328063241104</c:v>
                </c:pt>
                <c:pt idx="28">
                  <c:v>5.4747663551401873</c:v>
                </c:pt>
                <c:pt idx="29">
                  <c:v>5.3628318584070795</c:v>
                </c:pt>
                <c:pt idx="30">
                  <c:v>5.2533557046979862</c:v>
                </c:pt>
                <c:pt idx="31">
                  <c:v>5.1464968152866239</c:v>
                </c:pt>
                <c:pt idx="32">
                  <c:v>5.0423600605143717</c:v>
                </c:pt>
                <c:pt idx="33">
                  <c:v>4.9410071942446043</c:v>
                </c:pt>
                <c:pt idx="34">
                  <c:v>4.8424657534246576</c:v>
                </c:pt>
                <c:pt idx="35">
                  <c:v>4.7467362924281984</c:v>
                </c:pt>
                <c:pt idx="36">
                  <c:v>4.653798256537983</c:v>
                </c:pt>
                <c:pt idx="37">
                  <c:v>4.5636147443519617</c:v>
                </c:pt>
                <c:pt idx="38">
                  <c:v>4.4761363636363631</c:v>
                </c:pt>
                <c:pt idx="39">
                  <c:v>4.3913043478260869</c:v>
                </c:pt>
                <c:pt idx="40">
                  <c:v>4.3090530697190426</c:v>
                </c:pt>
                <c:pt idx="41">
                  <c:v>4.2293120638085746</c:v>
                </c:pt>
                <c:pt idx="42">
                  <c:v>4.1520076481835559</c:v>
                </c:pt>
                <c:pt idx="43">
                  <c:v>4.0770642201834866</c:v>
                </c:pt>
                <c:pt idx="44">
                  <c:v>4.0044052863436121</c:v>
                </c:pt>
                <c:pt idx="45">
                  <c:v>3.9339542760372566</c:v>
                </c:pt>
                <c:pt idx="46">
                  <c:v>3.8656351791530947</c:v>
                </c:pt>
                <c:pt idx="47">
                  <c:v>3.7993730407523514</c:v>
                </c:pt>
                <c:pt idx="48">
                  <c:v>3.7350943396226413</c:v>
                </c:pt>
                <c:pt idx="49">
                  <c:v>3.6727272727272728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631-465C-B519-C3F537634E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86873328"/>
        <c:axId val="1986873808"/>
      </c:lineChart>
      <c:catAx>
        <c:axId val="19868733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6873808"/>
        <c:crosses val="autoZero"/>
        <c:auto val="1"/>
        <c:lblAlgn val="ctr"/>
        <c:lblOffset val="100"/>
        <c:noMultiLvlLbl val="0"/>
      </c:catAx>
      <c:valAx>
        <c:axId val="1986873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6873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3EAEEE-54E9-4194-892E-4E021D5863A8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FB55F-6A40-4B48-8E84-03104FFED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808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ikidata.org/wiki/Q675049#sitelinks-wikipedia" TargetMode="External"/><Relationship Id="rId13" Type="http://schemas.openxmlformats.org/officeDocument/2006/relationships/hyperlink" Target="https://ru.wikipedia.org/wiki/%D0%90%D0%BC%D0%B4%D0%B0%D0%BB,_%D0%94%D0%B6%D0%B8%D0%BD#cite_note-_2860a6f7b27bb910-3" TargetMode="External"/><Relationship Id="rId18" Type="http://schemas.openxmlformats.org/officeDocument/2006/relationships/hyperlink" Target="https://ru.wikipedia.org/w/index.php?title=Amdahl_Corporation&amp;action=edit&amp;redlink=1" TargetMode="External"/><Relationship Id="rId3" Type="http://schemas.openxmlformats.org/officeDocument/2006/relationships/hyperlink" Target="https://ru.wikipedia.org/wiki/%D0%90%D0%BD%D0%B3%D0%BB%D0%B8%D0%B9%D1%81%D0%BA%D0%B8%D0%B9_%D1%8F%D0%B7%D1%8B%D0%BA" TargetMode="External"/><Relationship Id="rId21" Type="http://schemas.openxmlformats.org/officeDocument/2006/relationships/hyperlink" Target="https://ru.wikipedia.org/wiki/%D0%9F%D0%B0%D1%80%D0%B0%D0%BB%D0%BB%D0%B5%D0%BB%D1%8C%D0%BD%D1%8B%D0%B5_%D0%B2%D1%8B%D1%87%D0%B8%D1%81%D0%BB%D0%B8%D1%82%D0%B5%D0%BB%D1%8C%D0%BD%D1%8B%D0%B5_%D1%81%D0%B8%D1%81%D1%82%D0%B5%D0%BC%D1%8B" TargetMode="External"/><Relationship Id="rId7" Type="http://schemas.openxmlformats.org/officeDocument/2006/relationships/hyperlink" Target="https://ru.wikipedia.org/w/index.php?title=%D0%A4%D0%BB%D0%B0%D0%BD%D0%B4%D1%80%D0%BE&amp;action=edit&amp;editintro=T:%D0%9D%D0%B5%D1%82_%D1%81%D1%82%D0%B0%D1%82%D1%8C%D0%B8/editintro&amp;preload=T:%D0%9D%D0%B5%D1%82_%D1%81%D1%82%D0%B0%D1%82%D1%8C%D0%B8/preload&amp;preloadparams%5B%5D=Q675049&amp;preloadparams%5B%5D=%D0%A4%D0%BB%D0%B0%D0%BD%D0%B4%D1%80%D0%BE&amp;preloadparams%5B%5D=%D0%A3%D0%BD%D0%B8%D0%B2%D0%B5%D1%80%D1%81%D0%B0%D0%BB%D1%8C%D0%BD%D0%B0%D1%8F+%D0%BA%D0%B0%D1%80%D1%82%D0%BE%D1%87%D0%BA%D0%B0" TargetMode="External"/><Relationship Id="rId12" Type="http://schemas.openxmlformats.org/officeDocument/2006/relationships/hyperlink" Target="https://ru.wikipedia.org/wiki/%D0%90%D0%BC%D0%B4%D0%B0%D0%BB,_%D0%94%D0%B6%D0%B8%D0%BD#cite_note-_f966401fdc56efb4-2" TargetMode="External"/><Relationship Id="rId17" Type="http://schemas.openxmlformats.org/officeDocument/2006/relationships/hyperlink" Target="https://ru.wikipedia.org/wiki/IBM" TargetMode="External"/><Relationship Id="rId2" Type="http://schemas.openxmlformats.org/officeDocument/2006/relationships/slide" Target="../slides/slide9.xml"/><Relationship Id="rId16" Type="http://schemas.openxmlformats.org/officeDocument/2006/relationships/hyperlink" Target="https://ru.wikipedia.org/wiki/%D0%9A%D0%B0%D0%BB%D0%B8%D1%84%D0%BE%D1%80%D0%BD%D0%B8%D1%8F" TargetMode="External"/><Relationship Id="rId20" Type="http://schemas.openxmlformats.org/officeDocument/2006/relationships/hyperlink" Target="https://ru.wikipedia.org/wiki/%D0%97%D0%B0%D0%BA%D0%BE%D0%BD_%D0%90%D0%BC%D0%B4%D0%B0%D0%BB%D0%B0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ru.wikipedia.org/wiki/%D0%90%D0%BC%D0%B4%D0%B0%D0%BB,_%D0%94%D0%B6%D0%B8%D0%BD#cite_note-_82cf503b0fe490f7-1" TargetMode="External"/><Relationship Id="rId11" Type="http://schemas.openxmlformats.org/officeDocument/2006/relationships/hyperlink" Target="https://ru.wikipedia.org/wiki/2015_%D0%B3%D0%BE%D0%B4" TargetMode="External"/><Relationship Id="rId5" Type="http://schemas.openxmlformats.org/officeDocument/2006/relationships/hyperlink" Target="https://ru.wikipedia.org/wiki/1922_%D0%B3%D0%BE%D0%B4" TargetMode="External"/><Relationship Id="rId15" Type="http://schemas.openxmlformats.org/officeDocument/2006/relationships/hyperlink" Target="https://ru.wikipedia.org/wiki/%D0%9F%D0%B0%D0%BB%D0%BE-%D0%90%D0%BB%D1%82%D0%BE" TargetMode="External"/><Relationship Id="rId10" Type="http://schemas.openxmlformats.org/officeDocument/2006/relationships/hyperlink" Target="https://ru.wikipedia.org/wiki/10_%D0%BD%D0%BE%D1%8F%D0%B1%D1%80%D1%8F" TargetMode="External"/><Relationship Id="rId19" Type="http://schemas.openxmlformats.org/officeDocument/2006/relationships/hyperlink" Target="https://en.wikipedia.org/wiki/Amdahl_Corporation" TargetMode="External"/><Relationship Id="rId4" Type="http://schemas.openxmlformats.org/officeDocument/2006/relationships/hyperlink" Target="https://ru.wikipedia.org/wiki/16_%D0%BD%D0%BE%D1%8F%D0%B1%D1%80%D1%8F" TargetMode="External"/><Relationship Id="rId9" Type="http://schemas.openxmlformats.org/officeDocument/2006/relationships/hyperlink" Target="https://ru.wikipedia.org/wiki/%D0%AE%D0%B6%D0%BD%D0%B0%D1%8F_%D0%94%D0%B0%D0%BA%D0%BE%D1%82%D0%B0" TargetMode="External"/><Relationship Id="rId14" Type="http://schemas.openxmlformats.org/officeDocument/2006/relationships/hyperlink" Target="https://www.wikidata.org/wiki/Q62890#P570" TargetMode="External"/><Relationship Id="rId22" Type="http://schemas.openxmlformats.org/officeDocument/2006/relationships/hyperlink" Target="https://ru.wikipedia.org/wiki/%D0%90%D0%BC%D0%B4%D0%B0%D0%BB,_%D0%94%D0%B6%D0%B8%D0%BD#cite_note-4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параллельном программировании часто возникает вопрос: насколько можно ускорить выполнение программы, если добавить больше процессоров или ядер? Интуитивно кажется, что чем больше потоков, тем быстрее выполняется код, но это не всегда так.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FB55F-6A40-4B48-8E84-03104FFED2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969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идеальном мире замена однопроцессорного компьютера на </a:t>
            </a:r>
            <a:r>
              <a:rPr lang="en-US" dirty="0"/>
              <a:t>N-</a:t>
            </a:r>
            <a:r>
              <a:rPr lang="ru-RU" dirty="0"/>
              <a:t>процессорный должна давать рост вычислительной мощности в </a:t>
            </a:r>
            <a:r>
              <a:rPr lang="en-US" dirty="0"/>
              <a:t>N </a:t>
            </a:r>
            <a:r>
              <a:rPr lang="ru-RU" dirty="0"/>
              <a:t>раз. Однако на практике это никогда не происходит.</a:t>
            </a:r>
          </a:p>
          <a:p>
            <a:r>
              <a:rPr lang="ru-RU" dirty="0"/>
              <a:t>Причина этого в том, что большинство реальных задач не могут быть эффективно распараллелены без накладных затрат.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FB55F-6A40-4B48-8E84-03104FFED2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1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Разберем этот эффект на примере задчи про покраску комнат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FB55F-6A40-4B48-8E84-03104FFED20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660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Джин Амдал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Английский язык"/>
              </a:rPr>
              <a:t>англ.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ru-RU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Gene Amdahl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;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16 ноября"/>
              </a:rPr>
              <a:t>16 ноября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1922 год"/>
              </a:rPr>
              <a:t>1922</a:t>
            </a:r>
            <a:r>
              <a:rPr lang="ru-RU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/>
              </a:rPr>
              <a:t>[1]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ru-RU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7"/>
              </a:rPr>
              <a:t>Фландро</a:t>
            </a:r>
            <a:r>
              <a:rPr lang="ru-RU" b="0" i="0" u="none" strike="noStrike" baseline="30000" dirty="0">
                <a:solidFill>
                  <a:srgbClr val="3366BB"/>
                </a:solidFill>
                <a:effectLst/>
                <a:latin typeface="Arial" panose="020B0604020202020204" pitchFamily="34" charset="0"/>
                <a:hlinkClick r:id="rId8" tooltip="d:Q675049"/>
              </a:rPr>
              <a:t>[вд]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9" tooltip="Южная Дакота"/>
              </a:rPr>
              <a:t>Южная Дакота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—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0" tooltip="10 ноября"/>
              </a:rPr>
              <a:t>10 ноября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1" tooltip="2015 год"/>
              </a:rPr>
              <a:t>2015</a:t>
            </a:r>
            <a:r>
              <a:rPr lang="ru-RU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2"/>
              </a:rPr>
              <a:t>[2]</a:t>
            </a:r>
            <a:r>
              <a:rPr lang="ru-RU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3"/>
              </a:rPr>
              <a:t>[3]</a:t>
            </a:r>
            <a:r>
              <a:rPr lang="ru-RU" b="0" i="0" u="none" strike="noStrike" baseline="30000" dirty="0">
                <a:solidFill>
                  <a:srgbClr val="3366BB"/>
                </a:solidFill>
                <a:effectLst/>
                <a:latin typeface="Arial" panose="020B0604020202020204" pitchFamily="34" charset="0"/>
                <a:hlinkClick r:id="rId14" tooltip="d:Q62890"/>
              </a:rPr>
              <a:t>[…]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5" tooltip="Пало-Алто"/>
              </a:rPr>
              <a:t>Пало-Алто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6" tooltip="Калифорния"/>
              </a:rPr>
              <a:t>Калифорния</a:t>
            </a:r>
            <a:r>
              <a:rPr lang="ru-RU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3"/>
              </a:rPr>
              <a:t>[3]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 — американский учёный в области вычислительной техники, математик и предприниматель, более всего известный по своей работе в компании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7" tooltip="IBM"/>
              </a:rPr>
              <a:t>IBM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а затем основавший компанию </a:t>
            </a:r>
            <a:r>
              <a:rPr lang="ru-RU" b="0" i="0" u="none" strike="noStrike" dirty="0">
                <a:solidFill>
                  <a:srgbClr val="BA0000"/>
                </a:solidFill>
                <a:effectLst/>
                <a:latin typeface="Arial" panose="020B0604020202020204" pitchFamily="34" charset="0"/>
                <a:hlinkClick r:id="rId18" tooltip="Amdahl Corporation (страница отсутствует)"/>
              </a:rPr>
              <a:t>Amdahl Corporation</a:t>
            </a:r>
            <a:r>
              <a:rPr lang="ru-RU" b="0" i="0" u="none" strike="noStrike" baseline="30000" dirty="0">
                <a:solidFill>
                  <a:srgbClr val="3366BB"/>
                </a:solidFill>
                <a:effectLst/>
                <a:latin typeface="Arial" panose="020B0604020202020204" pitchFamily="34" charset="0"/>
                <a:hlinkClick r:id="rId19" tooltip="en:Amdahl Corporation"/>
              </a:rPr>
              <a:t>[англ.]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Является автором названного в его честь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0" tooltip="Закон Амдала"/>
              </a:rPr>
              <a:t>закона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в котором сформулировал фундаментальные ограничения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1" tooltip="Параллельные вычислительные системы"/>
              </a:rPr>
              <a:t>параллельных вычислительных систем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Считается величайшим проектировщиком компьютерных систем XX века</a:t>
            </a:r>
            <a:r>
              <a:rPr lang="ru-RU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2"/>
              </a:rPr>
              <a:t>[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FB55F-6A40-4B48-8E84-03104FFED20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010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dirty="0"/>
                  <a:t>График показывает, что при увеличении количества процессоров производительность сначала растёт, а потом выходит на плато.</a:t>
                </a:r>
              </a:p>
              <a:p>
                <a:r>
                  <a:rPr lang="ru-RU" dirty="0"/>
                  <a:t>При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→1</m:t>
                    </m:r>
                  </m:oMath>
                </a14:m>
                <a:r>
                  <a:rPr lang="ru-RU" dirty="0"/>
                  <a:t> ускорение стремится к </a:t>
                </a:r>
                <a:r>
                  <a:rPr lang="en-US" dirty="0"/>
                  <a:t>n</a:t>
                </a:r>
              </a:p>
              <a:p>
                <a:r>
                  <a:rPr lang="ru-RU" dirty="0"/>
                  <a:t>При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ru-RU" dirty="0"/>
                  <a:t> ускорение остаётся</a:t>
                </a:r>
                <a:r>
                  <a:rPr lang="ru-RU" baseline="0" dirty="0"/>
                  <a:t> близким к 1, нет никакого выигрыша от количества ядер</a:t>
                </a:r>
                <a:endParaRPr lang="ru-RU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dirty="0"/>
                  <a:t>График показывает, что при увеличении количества процессоров производительность сначала растёт, а потом выходит на плато.</a:t>
                </a:r>
              </a:p>
              <a:p>
                <a:r>
                  <a:rPr lang="ru-RU" dirty="0"/>
                  <a:t>При </a:t>
                </a:r>
                <a:r>
                  <a:rPr lang="en-US" b="0" i="0">
                    <a:latin typeface="Cambria Math" panose="02040503050406030204" pitchFamily="18" charset="0"/>
                  </a:rPr>
                  <a:t>𝑝→1</a:t>
                </a:r>
                <a:r>
                  <a:rPr lang="ru-RU" dirty="0"/>
                  <a:t> ускорение стремится к </a:t>
                </a:r>
                <a:r>
                  <a:rPr lang="en-US" dirty="0"/>
                  <a:t>n</a:t>
                </a:r>
              </a:p>
              <a:p>
                <a:r>
                  <a:rPr lang="ru-RU" dirty="0"/>
                  <a:t>При </a:t>
                </a:r>
                <a:r>
                  <a:rPr lang="en-US" b="0" i="0">
                    <a:latin typeface="Cambria Math" panose="02040503050406030204" pitchFamily="18" charset="0"/>
                  </a:rPr>
                  <a:t>𝑝→</a:t>
                </a:r>
                <a:r>
                  <a:rPr lang="ru-RU" b="0" i="0">
                    <a:latin typeface="Cambria Math" panose="02040503050406030204" pitchFamily="18" charset="0"/>
                  </a:rPr>
                  <a:t>0</a:t>
                </a:r>
                <a:r>
                  <a:rPr lang="ru-RU" dirty="0"/>
                  <a:t> ускорение остаётся</a:t>
                </a:r>
                <a:r>
                  <a:rPr lang="ru-RU" baseline="0" dirty="0"/>
                  <a:t> близким к 1, нет никакого выигрыша от количества ядер</a:t>
                </a:r>
                <a:endParaRPr lang="ru-RU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FB55F-6A40-4B48-8E84-03104FFED20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704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FB55F-6A40-4B48-8E84-03104FFED20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979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0F398-D331-4C69-9489-4DA3ED6CF8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51AA16-2016-D59E-5463-31B9E18A2D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D9C47-672E-366E-EED9-E85194F55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D9617-DCD4-B449-FF7E-E9F90507D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B91AC-1389-E13D-33BB-9A49EC574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913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8F00C-1F06-A7D9-F640-BCF95E6BC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B354D4-944D-47BF-5BA3-D8D8C60F24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133D5-F3FB-51C1-6D4A-C5D2992AE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D4E5C-D832-4F81-A347-4E2BACD7A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F4E46-60E6-1247-5F04-240A53EE4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85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B3E13F-5C97-736E-1CE5-B42E90BD8A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E7140C-2917-9B08-35DE-23B59BF1D2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5DACF-82B7-C078-D376-BC6C5755B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77070-77AE-4099-8D2D-FFF672F98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AD963-F983-745B-AAC9-E47742D08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104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DE575-3BD1-8537-7A16-E11B7EE0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54E2F-AB6A-4EC0-7163-4F1F90CCB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B3B40-D93D-8E33-AF53-F9B5B4AC6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E0205-744E-6B7E-B20E-DB1E7F85C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84876-2FA0-4714-6A31-8142FD19D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7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EA2BD-E823-0D95-998D-C2203EB39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EE7D6-661A-51BA-D291-6A95A163F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DB1E0-35A5-1D05-6018-38B6717A5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D4F28-3209-81EA-7895-2E649B559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B1B4D-043F-213F-67B6-91BC83FB0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544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5B603-174E-EA86-6C05-62AD32A60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7CE98-7120-F881-1ABC-AE8D8F37B2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DF23A-897E-89E6-7492-A9773509FB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034405-9499-618C-1EF7-4F4B0B583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AB858B-3FE3-40FC-D7FE-F87F73EF8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E2C7D0-C246-2D0A-A97B-47077741A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07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8F20B-D40B-D5EF-0EDA-B072349D7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435E2-987C-7897-737C-E7A7EB680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9EBCD4-6417-8A9A-8E27-2C7A6BDCC6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A51686-51D9-4BFF-B031-BD415A2463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65717D-801A-5688-AECB-AAE10FF54A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CC3AB0-14E9-0F9A-3F1E-9EB043E4C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46764F-1C47-55FB-C346-13D1F5584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D0D68C-CFEA-C2A4-F67F-F81B2137A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04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EB6F-5040-1FC1-3C9A-55E41E66E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4235E6-8FF5-2FE5-15F5-2ABE6B89A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82B383-90E1-7C15-8111-173566325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453D6-2E54-0853-A8D2-2201134D9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026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6019D0-C4AE-7FBB-5364-0C113587B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90A4C0-6A3D-61B9-8C61-296DF0364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F63D6-D131-BB8F-835D-512CFB3AC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03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0637D-88E5-3156-AB4C-10B99D7F4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B7CA6-B4FA-DCE4-E795-E927F4166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EF4D3A-6BC1-4E56-D41D-9AAEF0CE7A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421487-822C-C7F2-CE91-A290B4CCA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03B099-330B-035F-2418-2EAEB020C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706E8F-136D-4D3D-DFC8-30A785D5A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66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A670C-DD28-AFA9-0AAE-4B878A514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BFA5E8-86F5-E43B-E18D-439643AD96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DCB4B-DCF4-E712-8DDF-01C0AF19E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6FB11-505E-EBB2-99A1-9B08A87EE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484783-C5BF-8580-EDB8-D28520928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15451-F5C1-859D-6399-D3946BC7A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32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5EB815-91F1-83AB-A185-0957C69D0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03CDA4-5DE4-1D22-BCDC-55417E2AC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2C1E6D-6C85-3F0A-1DB8-F345C73923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B717A0-B475-4644-9A30-9CCF559FD09F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952DA-BAE3-A152-7353-B25C6A797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E2F44-D8F6-FA09-F3D9-B7205A0621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992C7E-ED67-4FFB-84F5-58EB2780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53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cubes with blue and pink lights&#10;&#10;Description automatically generated">
            <a:extLst>
              <a:ext uri="{FF2B5EF4-FFF2-40B4-BE49-F238E27FC236}">
                <a16:creationId xmlns:a16="http://schemas.microsoft.com/office/drawing/2014/main" id="{F213C7D8-ACB8-0234-E409-058A82002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8200"/>
            <a:ext cx="12192000" cy="1219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399E1-33FD-FB31-1D48-33E0470F1E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01091"/>
            <a:ext cx="9144000" cy="2355272"/>
          </a:xfrm>
        </p:spPr>
        <p:txBody>
          <a:bodyPr>
            <a:normAutofit fontScale="90000"/>
          </a:bodyPr>
          <a:lstStyle/>
          <a:p>
            <a:r>
              <a:rPr lang="ru-RU" sz="125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7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Закон Амдала</a:t>
            </a:r>
            <a:endParaRPr lang="en-US" sz="125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73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70003-1051-92D4-EBF3-CE0668CB99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001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93FFF0-CC42-2F91-295B-9B1138E32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Смысл закона Амдала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555D1E6-D5E8-681B-9385-70D0E4366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Ускорение программы при увеличении числа процессоров ограничено последовательной частью кода, которую нельзя распараллелить</a:t>
                </a:r>
              </a:p>
              <a:p>
                <a:r>
                  <a:rPr lang="ru-RU" dirty="0"/>
                  <a:t>Когда задача разделяется на несколько частей, суммарное время её выполнения на параллельной системе не может быть меньше времени выполнения самого медленного фрагмента</a:t>
                </a:r>
              </a:p>
              <a:p>
                <a:r>
                  <a:rPr lang="ru-RU" dirty="0"/>
                  <a:t>Даже при бесконечном количестве процессоров ускорение ограничено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555D1E6-D5E8-681B-9385-70D0E4366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344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27625-60C0-8720-368C-5E32CCD95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Предел ускорения в зависимости от числа процессоров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54ECB4-BE77-D2FA-A290-0AEE851FA0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6777" y="1874838"/>
            <a:ext cx="6378446" cy="4983162"/>
          </a:xfrm>
        </p:spPr>
      </p:pic>
    </p:spTree>
    <p:extLst>
      <p:ext uri="{BB962C8B-B14F-4D97-AF65-F5344CB8AC3E}">
        <p14:creationId xmlns:p14="http://schemas.microsoft.com/office/powerpoint/2010/main" val="4019912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E88DE-B63A-0C34-426D-0E47DA438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программ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708AB9-6CFC-1B6B-50A0-58050E5690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ru-RU" dirty="0"/>
                  <a:t>Полностью последовательная программа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)</a:t>
                </a:r>
                <a:endParaRPr lang="ru-RU" dirty="0"/>
              </a:p>
              <a:p>
                <a:pPr lvl="1"/>
                <a:r>
                  <a:rPr lang="ru-RU" dirty="0"/>
                  <a:t>Увеличение количества процессоров не приводит к ускорению работы</a:t>
                </a:r>
              </a:p>
              <a:p>
                <a:r>
                  <a:rPr lang="ru-RU" dirty="0"/>
                  <a:t>Частично параллельная программа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&lt;1)</m:t>
                    </m:r>
                  </m:oMath>
                </a14:m>
                <a:endParaRPr lang="ru-RU" b="0" dirty="0"/>
              </a:p>
              <a:p>
                <a:pPr lvl="1"/>
                <a:r>
                  <a:rPr lang="ru-RU" dirty="0"/>
                  <a:t>Увеличение количества процессоров приводит к ускорению работы в разы</a:t>
                </a:r>
                <a:endParaRPr lang="en-US" b="0" dirty="0"/>
              </a:p>
              <a:p>
                <a:r>
                  <a:rPr lang="ru-RU" dirty="0"/>
                  <a:t>Максимально параллельная программа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→1</m:t>
                    </m:r>
                  </m:oMath>
                </a14:m>
                <a:r>
                  <a:rPr lang="ru-RU" dirty="0"/>
                  <a:t>)</a:t>
                </a:r>
                <a:endParaRPr lang="en-US" dirty="0"/>
              </a:p>
              <a:p>
                <a:pPr lvl="1"/>
                <a:r>
                  <a:rPr lang="ru-RU" dirty="0"/>
                  <a:t>Увеличение количества процессоров приводит к значительному росту производительности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708AB9-6CFC-1B6B-50A0-58050E5690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939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8D28E-C1C0-01D6-F9F3-C2BD608E1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Следствия закона Амдала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FC034-D830-2F7C-EDA9-A4608A357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Масштабируемость программ ограничена</a:t>
            </a:r>
          </a:p>
          <a:p>
            <a:pPr lvl="1"/>
            <a:r>
              <a:rPr lang="ru-RU" dirty="0"/>
              <a:t>В реальных программах всегда есть накладные расходы на синхронизацию и последовательные задачи</a:t>
            </a:r>
          </a:p>
          <a:p>
            <a:r>
              <a:rPr lang="ru-RU" dirty="0"/>
              <a:t>Количество потоков не всегда стоит увеличивать</a:t>
            </a:r>
          </a:p>
          <a:p>
            <a:pPr lvl="1"/>
            <a:r>
              <a:rPr lang="ru-RU" dirty="0"/>
              <a:t>При неизменной</a:t>
            </a:r>
            <a:r>
              <a:rPr lang="en-US" dirty="0"/>
              <a:t> </a:t>
            </a:r>
            <a:r>
              <a:rPr lang="ru-RU" dirty="0"/>
              <a:t>величине распараллеливаемой части программ увеличение ядер и потоков не даёт прироста производительности</a:t>
            </a:r>
          </a:p>
          <a:p>
            <a:pPr lvl="1"/>
            <a:r>
              <a:rPr lang="ru-RU" dirty="0"/>
              <a:t>Увеличение числа потоков может снизить производительность из-за издержек синхронизации</a:t>
            </a:r>
          </a:p>
          <a:p>
            <a:pPr lvl="1"/>
            <a:r>
              <a:rPr lang="ru-RU" dirty="0"/>
              <a:t>С увеличением количества потоков может производительность может снизиться от нехватки кеш-памяти</a:t>
            </a:r>
          </a:p>
        </p:txBody>
      </p:sp>
    </p:spTree>
    <p:extLst>
      <p:ext uri="{BB962C8B-B14F-4D97-AF65-F5344CB8AC3E}">
        <p14:creationId xmlns:p14="http://schemas.microsoft.com/office/powerpoint/2010/main" val="820021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0F03A-4955-0E6B-11C1-632E19219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8BC39C6A-3027-5DF8-5289-AFCDCCC20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Маляры и Закон Амдала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31">
                <a:extLst>
                  <a:ext uri="{FF2B5EF4-FFF2-40B4-BE49-F238E27FC236}">
                    <a16:creationId xmlns:a16="http://schemas.microsoft.com/office/drawing/2014/main" id="{10CC5DB5-09A8-B5E9-A1B4-A38B54F244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867525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6∗5</m:t>
                            </m:r>
                          </m:den>
                        </m:f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2" name="Content Placeholder 31">
                <a:extLst>
                  <a:ext uri="{FF2B5EF4-FFF2-40B4-BE49-F238E27FC236}">
                    <a16:creationId xmlns:a16="http://schemas.microsoft.com/office/drawing/2014/main" id="{10CC5DB5-09A8-B5E9-A1B4-A38B54F244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867525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4CE88E84-E0F9-F3EE-B778-0C7184AD3A86}"/>
              </a:ext>
            </a:extLst>
          </p:cNvPr>
          <p:cNvGrpSpPr/>
          <p:nvPr/>
        </p:nvGrpSpPr>
        <p:grpSpPr>
          <a:xfrm>
            <a:off x="7886701" y="1825625"/>
            <a:ext cx="3446334" cy="4090988"/>
            <a:chOff x="1819275" y="2800350"/>
            <a:chExt cx="1581149" cy="188595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128CF5E-B9AB-0852-336A-80F2F12128AC}"/>
                </a:ext>
              </a:extLst>
            </p:cNvPr>
            <p:cNvSpPr/>
            <p:nvPr/>
          </p:nvSpPr>
          <p:spPr>
            <a:xfrm>
              <a:off x="1819275" y="2800350"/>
              <a:ext cx="1581149" cy="6286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30 м</a:t>
              </a:r>
              <a:r>
                <a:rPr lang="ru-RU" baseline="30000" dirty="0"/>
                <a:t>2</a:t>
              </a:r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5945AC3-335E-4AA8-1A88-0A7526B0F187}"/>
                </a:ext>
              </a:extLst>
            </p:cNvPr>
            <p:cNvSpPr/>
            <p:nvPr/>
          </p:nvSpPr>
          <p:spPr>
            <a:xfrm>
              <a:off x="1819276" y="3429000"/>
              <a:ext cx="800100" cy="6286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15 м</a:t>
              </a:r>
              <a:r>
                <a:rPr lang="ru-RU" baseline="30000" dirty="0"/>
                <a:t>2</a:t>
              </a:r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8A65A5F-B967-005E-213E-BBB37A9ED3B9}"/>
                </a:ext>
              </a:extLst>
            </p:cNvPr>
            <p:cNvSpPr/>
            <p:nvPr/>
          </p:nvSpPr>
          <p:spPr>
            <a:xfrm>
              <a:off x="2609851" y="3429000"/>
              <a:ext cx="790573" cy="6286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15 м</a:t>
              </a:r>
              <a:r>
                <a:rPr lang="ru-RU" baseline="30000" dirty="0"/>
                <a:t>2</a:t>
              </a:r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EF7D429-0B27-8943-F969-49A32CB844B5}"/>
                </a:ext>
              </a:extLst>
            </p:cNvPr>
            <p:cNvSpPr/>
            <p:nvPr/>
          </p:nvSpPr>
          <p:spPr>
            <a:xfrm>
              <a:off x="2609850" y="4057650"/>
              <a:ext cx="790574" cy="6286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15 м</a:t>
              </a:r>
              <a:r>
                <a:rPr lang="ru-RU" baseline="30000" dirty="0"/>
                <a:t>2</a:t>
              </a:r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97AB3FD-8240-D69D-48E2-C061714DD5E6}"/>
                </a:ext>
              </a:extLst>
            </p:cNvPr>
            <p:cNvSpPr/>
            <p:nvPr/>
          </p:nvSpPr>
          <p:spPr>
            <a:xfrm>
              <a:off x="1819276" y="4057650"/>
              <a:ext cx="790574" cy="6286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15 м</a:t>
              </a:r>
              <a:r>
                <a:rPr lang="ru-RU" baseline="30000" dirty="0"/>
                <a:t>2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3698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 bldLvl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C489C-F7CC-2869-6DBB-BD47BB0BF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</a:t>
            </a:r>
            <a:r>
              <a:rPr lang="en-US" dirty="0"/>
              <a:t>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D44197-9A6E-BE13-222B-6CE4A149E0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ru-RU" dirty="0"/>
                  <a:t>В программе есть функция </a:t>
                </a:r>
                <a:r>
                  <a:rPr lang="en-US" dirty="0"/>
                  <a:t>F</a:t>
                </a:r>
                <a:r>
                  <a:rPr lang="ru-RU" dirty="0"/>
                  <a:t>, которую нельзя распараллелить. Её выполнение занимает 40% времени работы программы</a:t>
                </a:r>
              </a:p>
              <a:p>
                <a:r>
                  <a:rPr lang="ru-RU" dirty="0"/>
                  <a:t>Чему равен теоретический предел ускорения этой программы на компьютере с </a:t>
                </a:r>
                <a:r>
                  <a:rPr lang="en-US" dirty="0"/>
                  <a:t>N </a:t>
                </a:r>
                <a:r>
                  <a:rPr lang="ru-RU" dirty="0"/>
                  <a:t>процессорами</a:t>
                </a:r>
                <a:r>
                  <a:rPr lang="en-US" dirty="0"/>
                  <a:t>?</a:t>
                </a:r>
              </a:p>
              <a:p>
                <a:r>
                  <a:rPr lang="ru-RU" dirty="0"/>
                  <a:t>Решение: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=0,4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=0,6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0,4+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0,6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den>
                    </m:f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0,4+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0,6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=2,5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D44197-9A6E-BE13-222B-6CE4A149E0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989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5D69D-F73E-CA09-C8ED-6F03A6EC4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3B9F4E-83E1-2D55-ECB1-9B39B0D1F4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ru-RU" dirty="0"/>
                  <a:t>В программе есть функция </a:t>
                </a:r>
                <a:r>
                  <a:rPr lang="en-US" dirty="0"/>
                  <a:t>F</a:t>
                </a:r>
                <a:r>
                  <a:rPr lang="ru-RU" dirty="0"/>
                  <a:t>, выполнение которой занимает 30</a:t>
                </a:r>
                <a:r>
                  <a:rPr lang="en-US" dirty="0"/>
                  <a:t>%</a:t>
                </a:r>
                <a:r>
                  <a:rPr lang="ru-RU" dirty="0"/>
                  <a:t> времени</a:t>
                </a:r>
              </a:p>
              <a:p>
                <a:r>
                  <a:rPr lang="ru-RU" dirty="0"/>
                  <a:t>Во сколько раз нужно ускорить функцию </a:t>
                </a:r>
                <a:r>
                  <a:rPr lang="en-US" dirty="0"/>
                  <a:t>F</a:t>
                </a:r>
                <a:r>
                  <a:rPr lang="ru-RU" dirty="0"/>
                  <a:t>, чтобы ускорить программу в 2 раза</a:t>
                </a:r>
                <a:r>
                  <a:rPr lang="en-US" dirty="0"/>
                  <a:t>?</a:t>
                </a:r>
                <a:endParaRPr lang="ru-RU" dirty="0"/>
              </a:p>
              <a:p>
                <a:r>
                  <a:rPr lang="ru-RU" dirty="0"/>
                  <a:t>Решение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=0,3</m:t>
                    </m:r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=0,7</m:t>
                    </m:r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0,7+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0,3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den>
                    </m:f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=0,5−0,7=−0,2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=−1,5</m:t>
                    </m:r>
                  </m:oMath>
                </a14:m>
                <a:endParaRPr lang="en-US" dirty="0"/>
              </a:p>
              <a:p>
                <a:pPr lvl="1"/>
                <a:r>
                  <a:rPr lang="ru-RU" dirty="0"/>
                  <a:t>Задача не имеет решения, так как</a:t>
                </a:r>
                <a:r>
                  <a:rPr lang="en-US" dirty="0"/>
                  <a:t> </a:t>
                </a:r>
                <a:r>
                  <a:rPr lang="ru-RU" dirty="0"/>
                  <a:t>ускорение не может быть отрицательным</a:t>
                </a:r>
                <a:endParaRPr lang="en-US" dirty="0"/>
              </a:p>
              <a:p>
                <a:r>
                  <a:rPr lang="ru-RU" dirty="0"/>
                  <a:t>Предел ускорения этой программы</a:t>
                </a:r>
                <a:r>
                  <a:rPr lang="en-US" dirty="0"/>
                  <a:t>: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0,7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=1,42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3B9F4E-83E1-2D55-ECB1-9B39B0D1F4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3081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016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DD3D9-A8F2-AD39-3140-0C838E40B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№3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5A6DD3-04B6-FB65-4B47-9248F4EBD9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ru-RU" dirty="0"/>
                  <a:t>Предположим, что функцию </a:t>
                </a:r>
                <a:r>
                  <a:rPr lang="en-US" dirty="0"/>
                  <a:t>F</a:t>
                </a:r>
                <a:r>
                  <a:rPr lang="ru-RU" dirty="0"/>
                  <a:t> можно ускорить в 3 раза</a:t>
                </a:r>
              </a:p>
              <a:p>
                <a:r>
                  <a:rPr lang="ru-RU" dirty="0"/>
                  <a:t>Какую часть всего времени исполнения программы должна занимать функция </a:t>
                </a:r>
                <a:r>
                  <a:rPr lang="en-US" dirty="0"/>
                  <a:t>F</a:t>
                </a:r>
                <a:r>
                  <a:rPr lang="ru-RU" dirty="0"/>
                  <a:t>, чтобы время работы программы сократилось в 2 раза</a:t>
                </a:r>
                <a:r>
                  <a:rPr lang="en-US" dirty="0"/>
                  <a:t>?</a:t>
                </a:r>
              </a:p>
              <a:p>
                <a:r>
                  <a:rPr lang="ru-RU" dirty="0"/>
                  <a:t>Решение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=75%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5A6DD3-04B6-FB65-4B47-9248F4EBD9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981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76D2B-DCF1-0D64-F9EE-00CCDF10B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№</a:t>
            </a:r>
            <a:r>
              <a:rPr lang="en-US" dirty="0"/>
              <a:t>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DAC72-7D91-4513-A8EE-2CF1380C4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Ваша задача пробежать по стадиону 2 круга.</a:t>
            </a:r>
          </a:p>
          <a:p>
            <a:pPr lvl="1"/>
            <a:r>
              <a:rPr lang="ru-RU" dirty="0"/>
              <a:t>Первый круг можете пробежать с какой угодно скоростью</a:t>
            </a:r>
          </a:p>
          <a:p>
            <a:pPr lvl="1"/>
            <a:r>
              <a:rPr lang="ru-RU" dirty="0"/>
              <a:t>Второй круг вы должны пробежать так, чтобы средняя скорость за 2 круга была в 2 раза больше</a:t>
            </a:r>
          </a:p>
          <a:p>
            <a:r>
              <a:rPr lang="ru-RU" dirty="0"/>
              <a:t>Во сколько раз быстрее вы должны пробежать второй круг, чем первый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66036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E9085-84FB-883C-3E95-04D1A28B1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№5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F9D73-039F-FE7B-B50A-D000A3B32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 планируете проехать из пункта </a:t>
            </a:r>
            <a:r>
              <a:rPr lang="en-US" dirty="0"/>
              <a:t>A </a:t>
            </a:r>
            <a:r>
              <a:rPr lang="ru-RU" dirty="0"/>
              <a:t>в пункт </a:t>
            </a:r>
            <a:r>
              <a:rPr lang="en-US" dirty="0"/>
              <a:t>B</a:t>
            </a:r>
            <a:r>
              <a:rPr lang="ru-RU" dirty="0"/>
              <a:t> и обратно со средней скоростью 60 км/ч. Доехав до пункта </a:t>
            </a:r>
            <a:r>
              <a:rPr lang="en-US" dirty="0"/>
              <a:t>B </a:t>
            </a:r>
            <a:r>
              <a:rPr lang="ru-RU" dirty="0"/>
              <a:t>вы понимаете, что ваша средняя скорость составляет 30 км/ч.</a:t>
            </a:r>
          </a:p>
          <a:p>
            <a:r>
              <a:rPr lang="ru-RU" dirty="0"/>
              <a:t>Как вам следует вернуться в пункт </a:t>
            </a:r>
            <a:r>
              <a:rPr lang="en-US" dirty="0"/>
              <a:t>A</a:t>
            </a:r>
            <a:r>
              <a:rPr lang="ru-RU" dirty="0"/>
              <a:t>, чтобы средняя скорость на всём пути была 60 км/ч</a:t>
            </a:r>
          </a:p>
          <a:p>
            <a:r>
              <a:rPr lang="ru-RU" dirty="0"/>
              <a:t>При этом нельзя нарушать законы физики и ПДД</a:t>
            </a:r>
          </a:p>
        </p:txBody>
      </p:sp>
    </p:spTree>
    <p:extLst>
      <p:ext uri="{BB962C8B-B14F-4D97-AF65-F5344CB8AC3E}">
        <p14:creationId xmlns:p14="http://schemas.microsoft.com/office/powerpoint/2010/main" val="260533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89A854C-9EB9-88AD-A6B9-544561E6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7F1D80-50A0-3C9F-50F6-0759596C3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838200"/>
            <a:ext cx="12192000" cy="1219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79BB55-0C5D-CB53-487A-DC3038AB43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01091"/>
            <a:ext cx="9144000" cy="2355272"/>
          </a:xfrm>
        </p:spPr>
        <p:txBody>
          <a:bodyPr>
            <a:normAutofit fontScale="90000"/>
          </a:bodyPr>
          <a:lstStyle/>
          <a:p>
            <a:r>
              <a:rPr lang="ru-RU" sz="125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7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Закон Амдала</a:t>
            </a:r>
            <a:endParaRPr lang="en-US" sz="125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73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544140-9B4A-1DC8-BA51-4992A77F59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6362"/>
            <a:ext cx="9144000" cy="1101437"/>
          </a:xfrm>
        </p:spPr>
        <p:txBody>
          <a:bodyPr>
            <a:normAutofit/>
          </a:bodyPr>
          <a:lstStyle/>
          <a:p>
            <a:endParaRPr lang="en-US" sz="4400" dirty="0">
              <a:solidFill>
                <a:schemeClr val="bg1"/>
              </a:solidFill>
              <a:effectLst>
                <a:glow rad="228600">
                  <a:srgbClr val="FFFF00"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502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5746D-C3FB-058E-C2D4-97866FD3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Модифицированный закон Амдала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6EC92B-A466-F444-9273-C288C0776F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b="0" dirty="0"/>
                  <a:t>Учитывает накладные расходы на взаимодействие и координацию между исполнителями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O(n)</a:t>
                </a:r>
                <a:r>
                  <a:rPr lang="ru-RU" dirty="0"/>
                  <a:t> – доля накладных расходов, зависящая от числа исполнителей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6EC92B-A466-F444-9273-C288C0776F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9945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DDCEC-2245-7CF0-2DA8-FB07D3527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 увеличении количества потоков проиводительность может снижаться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ABEDB7-73D5-0068-84A2-835EB07AF48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ru-RU" dirty="0"/>
                  <a:t>Загрузка и подготовка трехмерной сцены занимает 1 секунду.</a:t>
                </a:r>
              </a:p>
              <a:p>
                <a:r>
                  <a:rPr lang="ru-RU" dirty="0"/>
                  <a:t>Время рендеринга этой сцены на одном потоке занимает 100 секунд.</a:t>
                </a:r>
              </a:p>
              <a:p>
                <a:r>
                  <a:rPr lang="ru-RU" dirty="0"/>
                  <a:t>Накладные расходы на взаимодействие зависят от числа потоков как</a:t>
                </a:r>
                <a:br>
                  <a:rPr lang="ru-RU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=0.5∗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b="0" dirty="0"/>
                  <a:t> </a:t>
                </a:r>
                <a:r>
                  <a:rPr lang="ru-RU" b="0" dirty="0"/>
                  <a:t>секунд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ABEDB7-73D5-0068-84A2-835EB07AF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381" r="-588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5ED5D8F-CA26-12DA-7CE8-15268FEA8A5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61855862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4819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935F2-8AE4-D890-075C-80046FDC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Основной закон программирования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1A6F95-D005-D9B5-1940-AD1EFDD68C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ru-RU" dirty="0"/>
                  <a:t>Народная мудрость: «Задача, с которой один программист справится за неделю, два программиста справятся за две»</a:t>
                </a:r>
                <a:endParaRPr lang="en-US" dirty="0"/>
              </a:p>
              <a:p>
                <a:r>
                  <a:rPr lang="ru-RU" dirty="0"/>
                  <a:t>Возможно ли такое</a:t>
                </a:r>
                <a:r>
                  <a:rPr lang="en-US" dirty="0"/>
                  <a:t>?</a:t>
                </a:r>
                <a:endParaRPr lang="ru-RU" dirty="0"/>
              </a:p>
              <a:p>
                <a:r>
                  <a:rPr lang="ru-RU" dirty="0"/>
                  <a:t>Решение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  <a:r>
                  <a:rPr lang="ru-RU" dirty="0"/>
                  <a:t>или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den>
                    </m:f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ru-RU" dirty="0"/>
              </a:p>
              <a:p>
                <a:pPr lvl="1"/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2=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ru-RU" dirty="0"/>
                  <a:t>При </a:t>
                </a:r>
                <a:r>
                  <a:rPr lang="en-US" dirty="0"/>
                  <a:t>p=0.5</a:t>
                </a:r>
                <a:r>
                  <a:rPr lang="ru-RU" dirty="0"/>
                  <a:t>, расходы на коммуникацию составляют</a:t>
                </a:r>
                <a:r>
                  <a:rPr lang="en-US"/>
                  <a:t> 125</a:t>
                </a:r>
                <a:r>
                  <a:rPr lang="en-US" dirty="0"/>
                  <a:t>% </a:t>
                </a:r>
                <a:r>
                  <a:rPr lang="ru-RU" dirty="0"/>
                  <a:t>времени работы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1A6F95-D005-D9B5-1940-AD1EFDD68C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b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040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A6F1181-A075-8F4A-E3AC-8AC41F8A1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Список литературы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F423A59-1357-6E3D-18BA-06E0D4039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Maurice Herlihy, Nir Shavit “The Art of Multiprocessor Programming”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532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C1B6093-C6AC-6999-DEEC-BAE00CC77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6F791C-C24C-3C87-2426-C82AE5592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6" y="-838200"/>
            <a:ext cx="12185907" cy="1219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5BA255-8926-B10E-6E09-2DCB3F74F7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01091"/>
            <a:ext cx="9144000" cy="2355272"/>
          </a:xfrm>
        </p:spPr>
        <p:txBody>
          <a:bodyPr>
            <a:normAutofit fontScale="90000"/>
          </a:bodyPr>
          <a:lstStyle/>
          <a:p>
            <a:r>
              <a:rPr lang="ru-RU" sz="125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7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Закон Амдала</a:t>
            </a:r>
            <a:endParaRPr lang="en-US" sz="125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73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20B179B-1578-721A-0FEC-61F1F30502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6362"/>
            <a:ext cx="9144000" cy="1101437"/>
          </a:xfrm>
        </p:spPr>
        <p:txBody>
          <a:bodyPr>
            <a:normAutofit/>
          </a:bodyPr>
          <a:lstStyle/>
          <a:p>
            <a:endParaRPr lang="en-US" sz="4400" dirty="0">
              <a:solidFill>
                <a:schemeClr val="bg1"/>
              </a:solidFill>
              <a:effectLst>
                <a:glow rad="228600">
                  <a:srgbClr val="FFFF00"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3165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5222-18F3-F62D-BDCD-DA27A63D4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можно ускорить работу программы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9CB4C-C420-4D0E-4ABE-93D7C718D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Повысить тактовую частоту процессора</a:t>
            </a:r>
          </a:p>
          <a:p>
            <a:r>
              <a:rPr lang="ru-RU" dirty="0"/>
              <a:t>Откомпилировать программу под другой процессор</a:t>
            </a:r>
          </a:p>
          <a:p>
            <a:r>
              <a:rPr lang="ru-RU" dirty="0"/>
              <a:t>Написать более эффективный алгоритм</a:t>
            </a:r>
          </a:p>
          <a:p>
            <a:r>
              <a:rPr lang="ru-RU" dirty="0"/>
              <a:t>Сменить язык программирования</a:t>
            </a:r>
          </a:p>
          <a:p>
            <a:r>
              <a:rPr lang="ru-RU" dirty="0"/>
              <a:t>Использовать </a:t>
            </a:r>
            <a:r>
              <a:rPr lang="en-US" dirty="0"/>
              <a:t>cache-friendly </a:t>
            </a:r>
            <a:r>
              <a:rPr lang="ru-RU" dirty="0"/>
              <a:t>структуры данных</a:t>
            </a:r>
          </a:p>
          <a:p>
            <a:r>
              <a:rPr lang="ru-RU" dirty="0"/>
              <a:t>Добавить больше процессоров или ядер</a:t>
            </a:r>
          </a:p>
          <a:p>
            <a:r>
              <a:rPr lang="ru-RU" dirty="0"/>
              <a:t>Всегда ли это даёт ожидаемый результат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6313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88DDE-57A5-2A83-9197-C0026D6B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Параллельное программирование и его ограничения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D5F22-087B-E977-FEC3-6EC75C57D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Ожидание: </a:t>
            </a:r>
            <a:r>
              <a:rPr lang="en-US" dirty="0"/>
              <a:t>N-</a:t>
            </a:r>
            <a:r>
              <a:rPr lang="ru-RU" dirty="0"/>
              <a:t>процессорный компьютер даёт ускорение программы в </a:t>
            </a:r>
            <a:r>
              <a:rPr lang="en-US" dirty="0"/>
              <a:t>N </a:t>
            </a:r>
            <a:r>
              <a:rPr lang="ru-RU" dirty="0"/>
              <a:t>раз</a:t>
            </a:r>
          </a:p>
          <a:p>
            <a:r>
              <a:rPr lang="ru-RU" dirty="0"/>
              <a:t>Реальность: программа ускоряется меньше либо не ускоряется совсем</a:t>
            </a:r>
          </a:p>
          <a:p>
            <a:r>
              <a:rPr lang="ru-RU" dirty="0"/>
              <a:t>Причина: большиство задач сложно распараллелить</a:t>
            </a:r>
            <a:endParaRPr lang="en-US" dirty="0"/>
          </a:p>
          <a:p>
            <a:pPr lvl="1"/>
            <a:r>
              <a:rPr lang="ru-RU" dirty="0"/>
              <a:t>Накладные расходы на координацию действий между процессами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274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FAA58-705A-DC54-0F59-0C30CB19B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 имей 100 рублей, а имей 100 друзей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2655E-7425-90B9-5E6F-7CBFD8E81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29425" cy="4351338"/>
          </a:xfrm>
        </p:spPr>
        <p:txBody>
          <a:bodyPr/>
          <a:lstStyle/>
          <a:p>
            <a:r>
              <a:rPr lang="ru-RU" dirty="0"/>
              <a:t>Маляр красит 5м</a:t>
            </a:r>
            <a:r>
              <a:rPr lang="ru-RU" baseline="30000" dirty="0"/>
              <a:t>2 </a:t>
            </a:r>
            <a:r>
              <a:rPr lang="ru-RU" dirty="0"/>
              <a:t> пола за 1 час</a:t>
            </a:r>
          </a:p>
          <a:p>
            <a:r>
              <a:rPr lang="ru-RU" dirty="0"/>
              <a:t>За какое время 1 маляр покрасит 5 комнат площадью 10м</a:t>
            </a:r>
            <a:r>
              <a:rPr lang="ru-RU" baseline="30000" dirty="0"/>
              <a:t>2</a:t>
            </a:r>
            <a:r>
              <a:rPr lang="ru-RU" dirty="0"/>
              <a:t> каждая</a:t>
            </a:r>
            <a:r>
              <a:rPr lang="en-US" dirty="0"/>
              <a:t>?</a:t>
            </a:r>
            <a:endParaRPr lang="ru-RU" dirty="0"/>
          </a:p>
          <a:p>
            <a:pPr lvl="1"/>
            <a:r>
              <a:rPr lang="ru-RU" dirty="0"/>
              <a:t>Ответ: за 10 часов</a:t>
            </a:r>
          </a:p>
          <a:p>
            <a:r>
              <a:rPr lang="ru-RU" dirty="0"/>
              <a:t>За какое время с этим справятся 5 маляров</a:t>
            </a:r>
            <a:r>
              <a:rPr lang="en-US" dirty="0"/>
              <a:t>?</a:t>
            </a:r>
            <a:endParaRPr lang="ru-RU" dirty="0"/>
          </a:p>
          <a:p>
            <a:pPr lvl="1"/>
            <a:r>
              <a:rPr lang="ru-RU" dirty="0"/>
              <a:t>Ответ: за 2 часа</a:t>
            </a:r>
          </a:p>
          <a:p>
            <a:r>
              <a:rPr lang="ru-RU" dirty="0"/>
              <a:t>Чем больше рабочих, тем лучше</a:t>
            </a:r>
            <a:r>
              <a:rPr lang="en-US" dirty="0"/>
              <a:t>?</a:t>
            </a:r>
            <a:endParaRPr lang="ru-RU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BE6934-F881-921D-94F6-DB6F55C1911D}"/>
              </a:ext>
            </a:extLst>
          </p:cNvPr>
          <p:cNvGrpSpPr/>
          <p:nvPr/>
        </p:nvGrpSpPr>
        <p:grpSpPr>
          <a:xfrm>
            <a:off x="8164286" y="2085975"/>
            <a:ext cx="3132365" cy="3901168"/>
            <a:chOff x="2619376" y="2800350"/>
            <a:chExt cx="1581150" cy="15716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7B7B2CB-6F6B-5145-DB5A-EA03E2166F01}"/>
                </a:ext>
              </a:extLst>
            </p:cNvPr>
            <p:cNvSpPr/>
            <p:nvPr/>
          </p:nvSpPr>
          <p:spPr>
            <a:xfrm>
              <a:off x="2619376" y="2800350"/>
              <a:ext cx="781050" cy="6286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10 м</a:t>
              </a:r>
              <a:r>
                <a:rPr lang="ru-RU" baseline="30000" dirty="0"/>
                <a:t>2</a:t>
              </a:r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A68C3E2-BEF3-F50B-B065-5C8D9B15119D}"/>
                </a:ext>
              </a:extLst>
            </p:cNvPr>
            <p:cNvSpPr/>
            <p:nvPr/>
          </p:nvSpPr>
          <p:spPr>
            <a:xfrm>
              <a:off x="2619376" y="4057650"/>
              <a:ext cx="1581150" cy="31432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10 м</a:t>
              </a:r>
              <a:r>
                <a:rPr lang="ru-RU" baseline="30000" dirty="0"/>
                <a:t>2</a:t>
              </a:r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3285FB-225C-EA92-7044-1C94714B39CF}"/>
                </a:ext>
              </a:extLst>
            </p:cNvPr>
            <p:cNvSpPr/>
            <p:nvPr/>
          </p:nvSpPr>
          <p:spPr>
            <a:xfrm>
              <a:off x="2619376" y="3429000"/>
              <a:ext cx="790575" cy="6286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10 м</a:t>
              </a:r>
              <a:r>
                <a:rPr lang="ru-RU" baseline="30000" dirty="0"/>
                <a:t>2</a:t>
              </a:r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5DEFBA-CC4E-A611-29C1-A994295B60D1}"/>
                </a:ext>
              </a:extLst>
            </p:cNvPr>
            <p:cNvSpPr/>
            <p:nvPr/>
          </p:nvSpPr>
          <p:spPr>
            <a:xfrm>
              <a:off x="3400426" y="3429000"/>
              <a:ext cx="800100" cy="6286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10 м</a:t>
              </a:r>
              <a:r>
                <a:rPr lang="ru-RU" baseline="30000" dirty="0"/>
                <a:t>2</a:t>
              </a:r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A0FC65E-7B75-9415-8521-AF2E12B8157E}"/>
                </a:ext>
              </a:extLst>
            </p:cNvPr>
            <p:cNvSpPr/>
            <p:nvPr/>
          </p:nvSpPr>
          <p:spPr>
            <a:xfrm>
              <a:off x="3400426" y="2800350"/>
              <a:ext cx="800100" cy="6286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10 м</a:t>
              </a:r>
              <a:r>
                <a:rPr lang="ru-RU" baseline="30000" dirty="0"/>
                <a:t>2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69478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7DC9DA63-142B-7878-B5AB-F5D2D38FC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Покраска комнат разного размера</a:t>
            </a:r>
            <a:endParaRPr lang="en-US" dirty="0"/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87B79E9B-7184-61C1-66E1-C3915FB2D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67525" cy="4351338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Маляр красит 5м</a:t>
            </a:r>
            <a:r>
              <a:rPr lang="ru-RU" baseline="30000" dirty="0"/>
              <a:t>2 </a:t>
            </a:r>
            <a:r>
              <a:rPr lang="ru-RU" dirty="0"/>
              <a:t> пола за 1 час</a:t>
            </a:r>
          </a:p>
          <a:p>
            <a:r>
              <a:rPr lang="ru-RU" dirty="0"/>
              <a:t>За какое время 1 маляр покрасит пол в этой пятикомнатной квартире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4 </a:t>
            </a:r>
            <a:r>
              <a:rPr lang="ru-RU" dirty="0"/>
              <a:t>комнаты площадью 15м</a:t>
            </a:r>
            <a:r>
              <a:rPr lang="ru-RU" baseline="30000" dirty="0"/>
              <a:t>2</a:t>
            </a:r>
            <a:r>
              <a:rPr lang="ru-RU" dirty="0"/>
              <a:t> </a:t>
            </a:r>
            <a:endParaRPr lang="en-US" dirty="0"/>
          </a:p>
          <a:p>
            <a:pPr lvl="1"/>
            <a:r>
              <a:rPr lang="ru-RU" dirty="0"/>
              <a:t>1 комната площадью 30м</a:t>
            </a:r>
            <a:r>
              <a:rPr lang="ru-RU" baseline="30000" dirty="0"/>
              <a:t>2</a:t>
            </a:r>
            <a:endParaRPr lang="ru-RU" dirty="0"/>
          </a:p>
          <a:p>
            <a:r>
              <a:rPr lang="ru-RU" dirty="0"/>
              <a:t>А как быстро справятся 5 маляров</a:t>
            </a:r>
            <a:r>
              <a:rPr lang="en-US" dirty="0"/>
              <a:t>?</a:t>
            </a:r>
            <a:endParaRPr lang="ru-RU" dirty="0"/>
          </a:p>
          <a:p>
            <a:pPr lvl="1"/>
            <a:r>
              <a:rPr lang="ru-RU" dirty="0"/>
              <a:t>Маляры не могут работать вместе</a:t>
            </a:r>
          </a:p>
          <a:p>
            <a:r>
              <a:rPr lang="ru-RU" dirty="0"/>
              <a:t>Решение</a:t>
            </a:r>
          </a:p>
          <a:p>
            <a:pPr lvl="1"/>
            <a:r>
              <a:rPr lang="ru-RU" dirty="0"/>
              <a:t>1 маляр покрасит 90м2 за 18 часов</a:t>
            </a:r>
            <a:endParaRPr lang="en-US" dirty="0"/>
          </a:p>
          <a:p>
            <a:pPr lvl="1"/>
            <a:r>
              <a:rPr lang="ru-RU" dirty="0"/>
              <a:t>4 маленькие комнаты </a:t>
            </a:r>
            <a:r>
              <a:rPr lang="en-US" dirty="0"/>
              <a:t>4 </a:t>
            </a:r>
            <a:r>
              <a:rPr lang="ru-RU" dirty="0"/>
              <a:t>маляра покрасят за 3 часа, а большую комнату оставшийся маляр покрасит за 6 часов</a:t>
            </a:r>
          </a:p>
          <a:p>
            <a:r>
              <a:rPr lang="ru-RU" dirty="0"/>
              <a:t>5 маляров дают прирост в скорости в 3 раза</a:t>
            </a:r>
          </a:p>
          <a:p>
            <a:r>
              <a:rPr lang="ru-RU" dirty="0"/>
              <a:t>А если ещё добавить маляров</a:t>
            </a:r>
            <a:r>
              <a:rPr lang="en-US" dirty="0"/>
              <a:t>?</a:t>
            </a:r>
            <a:endParaRPr lang="ru-RU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6E75987-D53C-0279-E04E-689B5A59A29A}"/>
              </a:ext>
            </a:extLst>
          </p:cNvPr>
          <p:cNvGrpSpPr/>
          <p:nvPr/>
        </p:nvGrpSpPr>
        <p:grpSpPr>
          <a:xfrm>
            <a:off x="7886701" y="1825625"/>
            <a:ext cx="3446334" cy="4090988"/>
            <a:chOff x="1819275" y="2800350"/>
            <a:chExt cx="1581149" cy="188595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6302D17-AE5C-B598-D704-B88FB7C28A6B}"/>
                </a:ext>
              </a:extLst>
            </p:cNvPr>
            <p:cNvSpPr/>
            <p:nvPr/>
          </p:nvSpPr>
          <p:spPr>
            <a:xfrm>
              <a:off x="1819275" y="2800350"/>
              <a:ext cx="1581149" cy="6286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30 м</a:t>
              </a:r>
              <a:r>
                <a:rPr lang="ru-RU" baseline="30000" dirty="0"/>
                <a:t>2</a:t>
              </a:r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A942F32-5BC8-3DC8-26C7-9D54D0D30A8E}"/>
                </a:ext>
              </a:extLst>
            </p:cNvPr>
            <p:cNvSpPr/>
            <p:nvPr/>
          </p:nvSpPr>
          <p:spPr>
            <a:xfrm>
              <a:off x="1819276" y="3429000"/>
              <a:ext cx="800100" cy="6286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15 м</a:t>
              </a:r>
              <a:r>
                <a:rPr lang="ru-RU" baseline="30000" dirty="0"/>
                <a:t>2</a:t>
              </a:r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381EDC9-9614-0C3B-DF92-8F2BA5C55792}"/>
                </a:ext>
              </a:extLst>
            </p:cNvPr>
            <p:cNvSpPr/>
            <p:nvPr/>
          </p:nvSpPr>
          <p:spPr>
            <a:xfrm>
              <a:off x="2609851" y="3429000"/>
              <a:ext cx="790573" cy="6286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15 м</a:t>
              </a:r>
              <a:r>
                <a:rPr lang="ru-RU" baseline="30000" dirty="0"/>
                <a:t>2</a:t>
              </a:r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BB3555-3BFD-1F84-8E16-ECA1E8263922}"/>
                </a:ext>
              </a:extLst>
            </p:cNvPr>
            <p:cNvSpPr/>
            <p:nvPr/>
          </p:nvSpPr>
          <p:spPr>
            <a:xfrm>
              <a:off x="2609850" y="4057650"/>
              <a:ext cx="790574" cy="6286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15 м</a:t>
              </a:r>
              <a:r>
                <a:rPr lang="ru-RU" baseline="30000" dirty="0"/>
                <a:t>2</a:t>
              </a:r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EFB2F74-55A7-5103-ADD0-C4C920D82E10}"/>
                </a:ext>
              </a:extLst>
            </p:cNvPr>
            <p:cNvSpPr/>
            <p:nvPr/>
          </p:nvSpPr>
          <p:spPr>
            <a:xfrm>
              <a:off x="1819276" y="4057650"/>
              <a:ext cx="790574" cy="6286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15 м</a:t>
              </a:r>
              <a:r>
                <a:rPr lang="ru-RU" baseline="30000" dirty="0"/>
                <a:t>2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969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A717D-176C-7B08-3593-94FAC4FD8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ускорения программы при увеличении количества процессоров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983448-ACCF-143C-AC60-C08B958662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Разделим программу на секции двух типов:</a:t>
                </a:r>
              </a:p>
              <a:p>
                <a:pPr lvl="1"/>
                <a:r>
                  <a:rPr lang="ru-RU" b="1" dirty="0"/>
                  <a:t>Параллельные</a:t>
                </a:r>
                <a:r>
                  <a:rPr lang="ru-RU" dirty="0"/>
                  <a:t> секции, где все доступные процессоры выполняют полезную работу. Обозначим их долю буквой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ru-RU" b="1" dirty="0"/>
              </a:p>
              <a:p>
                <a:pPr lvl="1"/>
                <a:r>
                  <a:rPr lang="ru-RU" b="1" dirty="0"/>
                  <a:t>Последовательные</a:t>
                </a:r>
                <a:r>
                  <a:rPr lang="ru-RU" dirty="0"/>
                  <a:t> секции, где только один поток способен выполнить полезную работу</a:t>
                </a:r>
                <a:r>
                  <a:rPr lang="en-US" dirty="0"/>
                  <a:t>. </a:t>
                </a:r>
                <a:r>
                  <a:rPr lang="ru-RU" dirty="0"/>
                  <a:t>Обозначим их долю буквой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ru-RU" dirty="0"/>
              </a:p>
              <a:p>
                <a:r>
                  <a:rPr lang="ru-RU" dirty="0"/>
                  <a:t>Пусть 1 процессор выполняет программу за время, равное 1</a:t>
                </a:r>
              </a:p>
              <a:p>
                <a:r>
                  <a:rPr lang="ru-RU" dirty="0"/>
                  <a:t>Тогда при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процессорах последовательная часть работы займёт время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ru-RU" dirty="0"/>
                  <a:t>, а а параллельная – время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ru-RU" dirty="0"/>
                  <a:t>.</a:t>
                </a:r>
              </a:p>
              <a:p>
                <a:r>
                  <a:rPr lang="ru-RU" dirty="0"/>
                  <a:t>Общее время работы программы: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ru-RU" b="0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983448-ACCF-143C-AC60-C08B958662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478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15723-1D71-9E12-D2AC-BDA1BB05F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Закон Амдала (</a:t>
            </a:r>
            <a:r>
              <a:rPr lang="en-US" dirty="0"/>
              <a:t>Amdahl’s Law)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CE624A-C2AC-AF7B-B6C0-1198B39406B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 – </a:t>
                </a:r>
                <a:r>
                  <a:rPr lang="ru-RU" dirty="0"/>
                  <a:t>ускорение при использовании </a:t>
                </a:r>
                <a:r>
                  <a:rPr lang="en-US" dirty="0"/>
                  <a:t>n </a:t>
                </a:r>
                <a:r>
                  <a:rPr lang="ru-RU" dirty="0"/>
                  <a:t>исполнителей</a:t>
                </a:r>
              </a:p>
              <a:p>
                <a:pPr lvl="1"/>
                <a:r>
                  <a:rPr lang="en-US" dirty="0"/>
                  <a:t>p </a:t>
                </a:r>
                <a:r>
                  <a:rPr lang="ru-RU" dirty="0"/>
                  <a:t>– часть работы, которая может быть распараллелена (от 0 до 1)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часть работы, которая выполняется последовательно (от 0 до 1)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ru-RU" dirty="0"/>
              </a:p>
              <a:p>
                <a:pPr lvl="1"/>
                <a:r>
                  <a:rPr lang="en-US" dirty="0"/>
                  <a:t>n – </a:t>
                </a:r>
                <a:r>
                  <a:rPr lang="ru-RU" dirty="0"/>
                  <a:t>количество исполнителей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CE624A-C2AC-AF7B-B6C0-1198B39406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r="-2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0FC36918-192A-1F9B-316E-3E31C8BEE75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971" y="1825625"/>
            <a:ext cx="348005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B16D6A-747B-5EE3-59B3-E9AF04D22724}"/>
              </a:ext>
            </a:extLst>
          </p:cNvPr>
          <p:cNvSpPr txBox="1"/>
          <p:nvPr/>
        </p:nvSpPr>
        <p:spPr>
          <a:xfrm>
            <a:off x="7024255" y="6176963"/>
            <a:ext cx="3449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Джин Амдал, 1922-2015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456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1299</Words>
  <Application>Microsoft Office PowerPoint</Application>
  <PresentationFormat>Widescreen</PresentationFormat>
  <Paragraphs>161</Paragraphs>
  <Slides>23</Slides>
  <Notes>6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Aptos</vt:lpstr>
      <vt:lpstr>Aptos Display</vt:lpstr>
      <vt:lpstr>Arial</vt:lpstr>
      <vt:lpstr>Cambria Math</vt:lpstr>
      <vt:lpstr>Impact</vt:lpstr>
      <vt:lpstr>Office Theme</vt:lpstr>
      <vt:lpstr>Закон Амдала</vt:lpstr>
      <vt:lpstr>Закон Амдала</vt:lpstr>
      <vt:lpstr>Закон Амдала</vt:lpstr>
      <vt:lpstr>Как можно ускорить работу программы?</vt:lpstr>
      <vt:lpstr>Параллельное программирование и его ограничения</vt:lpstr>
      <vt:lpstr>Не имей 100 рублей, а имей 100 друзей</vt:lpstr>
      <vt:lpstr>Покраска комнат разного размера</vt:lpstr>
      <vt:lpstr>Оценка ускорения программы при увеличении количества процессоров</vt:lpstr>
      <vt:lpstr>Закон Амдала (Amdahl’s Law)</vt:lpstr>
      <vt:lpstr>Смысл закона Амдала</vt:lpstr>
      <vt:lpstr>Предел ускорения в зависимости от числа процессоров</vt:lpstr>
      <vt:lpstr>Виды программ</vt:lpstr>
      <vt:lpstr>Следствия закона Амдала</vt:lpstr>
      <vt:lpstr>Маляры и Закон Амдала</vt:lpstr>
      <vt:lpstr>Задача 1</vt:lpstr>
      <vt:lpstr>Задача 2</vt:lpstr>
      <vt:lpstr>Задача №3</vt:lpstr>
      <vt:lpstr>Задача №4</vt:lpstr>
      <vt:lpstr>Задача №5</vt:lpstr>
      <vt:lpstr>Модифицированный закон Амдала</vt:lpstr>
      <vt:lpstr>При увеличении количества потоков проиводительность может снижаться</vt:lpstr>
      <vt:lpstr>Основной закон программирования</vt:lpstr>
      <vt:lpstr>Список литературы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Алексей Малов</dc:creator>
  <cp:lastModifiedBy>Алексей Малов</cp:lastModifiedBy>
  <cp:revision>11</cp:revision>
  <dcterms:created xsi:type="dcterms:W3CDTF">2024-08-02T19:39:14Z</dcterms:created>
  <dcterms:modified xsi:type="dcterms:W3CDTF">2025-02-08T16:45:06Z</dcterms:modified>
</cp:coreProperties>
</file>